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383" r:id="rId3"/>
    <p:sldId id="371" r:id="rId4"/>
    <p:sldId id="281" r:id="rId5"/>
    <p:sldId id="283" r:id="rId6"/>
    <p:sldId id="351" r:id="rId7"/>
    <p:sldId id="322" r:id="rId8"/>
    <p:sldId id="381" r:id="rId9"/>
    <p:sldId id="382" r:id="rId10"/>
    <p:sldId id="380" r:id="rId11"/>
    <p:sldId id="378" r:id="rId12"/>
    <p:sldId id="379" r:id="rId13"/>
    <p:sldId id="374" r:id="rId14"/>
    <p:sldId id="373" r:id="rId15"/>
    <p:sldId id="363" r:id="rId16"/>
    <p:sldId id="323" r:id="rId17"/>
    <p:sldId id="375" r:id="rId18"/>
    <p:sldId id="376" r:id="rId19"/>
    <p:sldId id="328" r:id="rId20"/>
    <p:sldId id="325" r:id="rId21"/>
    <p:sldId id="326" r:id="rId22"/>
    <p:sldId id="357" r:id="rId23"/>
    <p:sldId id="330" r:id="rId24"/>
    <p:sldId id="369" r:id="rId25"/>
    <p:sldId id="31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snapToObjects="1">
      <p:cViewPr varScale="1">
        <p:scale>
          <a:sx n="82" d="100"/>
          <a:sy n="82" d="100"/>
        </p:scale>
        <p:origin x="1474"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7683CD-2AA8-7F4A-982F-8AE5148FEB84}"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11C08-D14A-9547-B1F1-B55D835ABE9B}" type="slidenum">
              <a:rPr lang="en-US" smtClean="0"/>
              <a:t>‹#›</a:t>
            </a:fld>
            <a:endParaRPr lang="en-US"/>
          </a:p>
        </p:txBody>
      </p:sp>
    </p:spTree>
    <p:extLst>
      <p:ext uri="{BB962C8B-B14F-4D97-AF65-F5344CB8AC3E}">
        <p14:creationId xmlns:p14="http://schemas.microsoft.com/office/powerpoint/2010/main" val="34366452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Fashion Revolution is a movement which wants to make the clothing industry fairer for everyone involved.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a:t>
            </a:r>
            <a:r>
              <a:rPr lang="en-GB" dirty="0" err="1"/>
              <a:t>Powerpoint</a:t>
            </a:r>
            <a:r>
              <a:rPr lang="en-GB" dirty="0"/>
              <a:t> is an introduction to Fashion Revolution and its key messages for you to use in the classroom and is useful as a starting point for any other Fashion Revolution educational resources.  We have provided accompanying notes but feel free to adapt them to your own requirements.</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a:t>
            </a:fld>
            <a:endParaRPr lang="en-US"/>
          </a:p>
        </p:txBody>
      </p:sp>
    </p:spTree>
    <p:extLst>
      <p:ext uri="{BB962C8B-B14F-4D97-AF65-F5344CB8AC3E}">
        <p14:creationId xmlns:p14="http://schemas.microsoft.com/office/powerpoint/2010/main" val="2155636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Washing and drying your clothes is a big part of their environmental impact.</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10</a:t>
            </a:fld>
            <a:endParaRPr lang="en-US"/>
          </a:p>
        </p:txBody>
      </p:sp>
    </p:spTree>
    <p:extLst>
      <p:ext uri="{BB962C8B-B14F-4D97-AF65-F5344CB8AC3E}">
        <p14:creationId xmlns:p14="http://schemas.microsoft.com/office/powerpoint/2010/main" val="1447100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huge amount of water is used in the production of one t-shirt.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Via WWF 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http://www.worldwildlife.org/stories/the-impact-of-a-cotton-t-shirt</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11</a:t>
            </a:fld>
            <a:endParaRPr lang="en-US"/>
          </a:p>
        </p:txBody>
      </p:sp>
    </p:spTree>
    <p:extLst>
      <p:ext uri="{BB962C8B-B14F-4D97-AF65-F5344CB8AC3E}">
        <p14:creationId xmlns:p14="http://schemas.microsoft.com/office/powerpoint/2010/main" val="4146260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Baptist World Report has a lot of data about the fashion industry https://baptistworldaid.org.au/resources/2016-australian-fashion-report/</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12</a:t>
            </a:fld>
            <a:endParaRPr lang="en-US"/>
          </a:p>
        </p:txBody>
      </p:sp>
    </p:spTree>
    <p:extLst>
      <p:ext uri="{BB962C8B-B14F-4D97-AF65-F5344CB8AC3E}">
        <p14:creationId xmlns:p14="http://schemas.microsoft.com/office/powerpoint/2010/main" val="599807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This is a great quote by author Roald Dahl which encourages us all to take action to catalyse change.</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13</a:t>
            </a:fld>
            <a:endParaRPr lang="en-US"/>
          </a:p>
        </p:txBody>
      </p:sp>
    </p:spTree>
    <p:extLst>
      <p:ext uri="{BB962C8B-B14F-4D97-AF65-F5344CB8AC3E}">
        <p14:creationId xmlns:p14="http://schemas.microsoft.com/office/powerpoint/2010/main" val="3357640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Every year people all over the world get involved in Fashion Revolution Week, like these cotton farmers in </a:t>
            </a:r>
            <a:r>
              <a:rPr lang="en-US" sz="1200" b="0" kern="1200" dirty="0" err="1">
                <a:solidFill>
                  <a:schemeClr val="tx1"/>
                </a:solidFill>
                <a:latin typeface="+mn-lt"/>
                <a:ea typeface="+mn-ea"/>
                <a:cs typeface="+mn-cs"/>
              </a:rPr>
              <a:t>Kasrawad</a:t>
            </a:r>
            <a:r>
              <a:rPr lang="en-US" sz="1200" b="0" kern="1200" dirty="0">
                <a:solidFill>
                  <a:schemeClr val="tx1"/>
                </a:solidFill>
                <a:latin typeface="+mn-lt"/>
                <a:ea typeface="+mn-ea"/>
                <a:cs typeface="+mn-cs"/>
              </a:rPr>
              <a:t>, Madhya Pradesh, India. Origin of the ZRCL Cotton</a:t>
            </a:r>
            <a:endParaRPr lang="en-GB" dirty="0"/>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14</a:t>
            </a:fld>
            <a:endParaRPr lang="en-US"/>
          </a:p>
        </p:txBody>
      </p:sp>
    </p:spTree>
    <p:extLst>
      <p:ext uri="{BB962C8B-B14F-4D97-AF65-F5344CB8AC3E}">
        <p14:creationId xmlns:p14="http://schemas.microsoft.com/office/powerpoint/2010/main" val="95750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We can actually see the faces of the people who make our clothes – something a lot of us do not think about.</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15</a:t>
            </a:fld>
            <a:endParaRPr lang="en-US"/>
          </a:p>
        </p:txBody>
      </p:sp>
    </p:spTree>
    <p:extLst>
      <p:ext uri="{BB962C8B-B14F-4D97-AF65-F5344CB8AC3E}">
        <p14:creationId xmlns:p14="http://schemas.microsoft.com/office/powerpoint/2010/main" val="1047962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Citizens all over the world show the label inside their clothes and ask brands on social media who made my clothes?</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16</a:t>
            </a:fld>
            <a:endParaRPr lang="en-US"/>
          </a:p>
        </p:txBody>
      </p:sp>
    </p:spTree>
    <p:extLst>
      <p:ext uri="{BB962C8B-B14F-4D97-AF65-F5344CB8AC3E}">
        <p14:creationId xmlns:p14="http://schemas.microsoft.com/office/powerpoint/2010/main" val="33218432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 celebrities get involved</a:t>
            </a:r>
          </a:p>
        </p:txBody>
      </p:sp>
      <p:sp>
        <p:nvSpPr>
          <p:cNvPr id="4" name="Slide Number Placeholder 3"/>
          <p:cNvSpPr>
            <a:spLocks noGrp="1"/>
          </p:cNvSpPr>
          <p:nvPr>
            <p:ph type="sldNum" sz="quarter" idx="10"/>
          </p:nvPr>
        </p:nvSpPr>
        <p:spPr/>
        <p:txBody>
          <a:bodyPr/>
          <a:lstStyle/>
          <a:p>
            <a:fld id="{27B11C08-D14A-9547-B1F1-B55D835ABE9B}" type="slidenum">
              <a:rPr lang="en-US" smtClean="0"/>
              <a:t>17</a:t>
            </a:fld>
            <a:endParaRPr lang="en-US"/>
          </a:p>
        </p:txBody>
      </p:sp>
    </p:spTree>
    <p:extLst>
      <p:ext uri="{BB962C8B-B14F-4D97-AF65-F5344CB8AC3E}">
        <p14:creationId xmlns:p14="http://schemas.microsoft.com/office/powerpoint/2010/main" val="1940628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Also online celebrities have got involved on social media.</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18</a:t>
            </a:fld>
            <a:endParaRPr lang="en-US"/>
          </a:p>
        </p:txBody>
      </p:sp>
    </p:spTree>
    <p:extLst>
      <p:ext uri="{BB962C8B-B14F-4D97-AF65-F5344CB8AC3E}">
        <p14:creationId xmlns:p14="http://schemas.microsoft.com/office/powerpoint/2010/main" val="42697688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During Fashion Revolution Week 2016 1000 brands responded to the question #</a:t>
            </a:r>
            <a:r>
              <a:rPr lang="en-GB" dirty="0" err="1"/>
              <a:t>whomadeclothes</a:t>
            </a:r>
            <a:r>
              <a:rPr lang="en-GB" dirty="0"/>
              <a:t> and over a third of those were global brands.</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19</a:t>
            </a:fld>
            <a:endParaRPr lang="en-US"/>
          </a:p>
        </p:txBody>
      </p:sp>
    </p:spTree>
    <p:extLst>
      <p:ext uri="{BB962C8B-B14F-4D97-AF65-F5344CB8AC3E}">
        <p14:creationId xmlns:p14="http://schemas.microsoft.com/office/powerpoint/2010/main" val="45741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core theme is asking the question ‘who made my clothes’ and helping us all to understand more about the lives of the people who make our clothes.</a:t>
            </a:r>
          </a:p>
        </p:txBody>
      </p:sp>
      <p:sp>
        <p:nvSpPr>
          <p:cNvPr id="4" name="Slide Number Placeholder 3"/>
          <p:cNvSpPr>
            <a:spLocks noGrp="1"/>
          </p:cNvSpPr>
          <p:nvPr>
            <p:ph type="sldNum" sz="quarter" idx="10"/>
          </p:nvPr>
        </p:nvSpPr>
        <p:spPr/>
        <p:txBody>
          <a:bodyPr/>
          <a:lstStyle/>
          <a:p>
            <a:fld id="{27B11C08-D14A-9547-B1F1-B55D835ABE9B}" type="slidenum">
              <a:rPr lang="en-US" smtClean="0"/>
              <a:t>2</a:t>
            </a:fld>
            <a:endParaRPr lang="en-US"/>
          </a:p>
        </p:txBody>
      </p:sp>
    </p:spTree>
    <p:extLst>
      <p:ext uri="{BB962C8B-B14F-4D97-AF65-F5344CB8AC3E}">
        <p14:creationId xmlns:p14="http://schemas.microsoft.com/office/powerpoint/2010/main" val="3383096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Brands like Warehouse.</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20</a:t>
            </a:fld>
            <a:endParaRPr lang="en-US"/>
          </a:p>
        </p:txBody>
      </p:sp>
    </p:spTree>
    <p:extLst>
      <p:ext uri="{BB962C8B-B14F-4D97-AF65-F5344CB8AC3E}">
        <p14:creationId xmlns:p14="http://schemas.microsoft.com/office/powerpoint/2010/main" val="3206077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American Apparel</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21</a:t>
            </a:fld>
            <a:endParaRPr lang="en-US"/>
          </a:p>
        </p:txBody>
      </p:sp>
    </p:spTree>
    <p:extLst>
      <p:ext uri="{BB962C8B-B14F-4D97-AF65-F5344CB8AC3E}">
        <p14:creationId xmlns:p14="http://schemas.microsoft.com/office/powerpoint/2010/main" val="1333067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Fashion Revolution Week is celebrated in schools and universities across the world </a:t>
            </a:r>
            <a:r>
              <a:rPr lang="en-GB" dirty="0" err="1"/>
              <a:t>from,primary</a:t>
            </a:r>
            <a:r>
              <a:rPr lang="en-GB" dirty="0"/>
              <a:t> school children right up to university level.  They share their activities on social media using the hashtag #</a:t>
            </a:r>
            <a:r>
              <a:rPr lang="en-GB" dirty="0" err="1"/>
              <a:t>whomademyclothes</a:t>
            </a:r>
            <a:r>
              <a:rPr lang="en-GB" dirty="0"/>
              <a:t>. (According to the policies of each individual establishment).</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22</a:t>
            </a:fld>
            <a:endParaRPr lang="en-US"/>
          </a:p>
        </p:txBody>
      </p:sp>
    </p:spTree>
    <p:extLst>
      <p:ext uri="{BB962C8B-B14F-4D97-AF65-F5344CB8AC3E}">
        <p14:creationId xmlns:p14="http://schemas.microsoft.com/office/powerpoint/2010/main" val="310793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Children can relate to the clothing industry as a great way of examining how people work and how they are treated as well as how we are affecting the environment.</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23</a:t>
            </a:fld>
            <a:endParaRPr lang="en-US"/>
          </a:p>
        </p:txBody>
      </p:sp>
    </p:spTree>
    <p:extLst>
      <p:ext uri="{BB962C8B-B14F-4D97-AF65-F5344CB8AC3E}">
        <p14:creationId xmlns:p14="http://schemas.microsoft.com/office/powerpoint/2010/main" val="573539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Fashion Revolution has achieved so much but there is still a lot more to do and we can all be part of making the fashion industry a fairer place for everyone.</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24</a:t>
            </a:fld>
            <a:endParaRPr lang="en-US"/>
          </a:p>
        </p:txBody>
      </p:sp>
    </p:spTree>
    <p:extLst>
      <p:ext uri="{BB962C8B-B14F-4D97-AF65-F5344CB8AC3E}">
        <p14:creationId xmlns:p14="http://schemas.microsoft.com/office/powerpoint/2010/main" val="3803169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do let us know about any events you do in your school!  You can email education@fashionrevolution.org with details and images (please give us your permission so that we can share on our Pinterest Board https://uk.pinterest.com/fashrevglobal/education/.  </a:t>
            </a:r>
          </a:p>
        </p:txBody>
      </p:sp>
      <p:sp>
        <p:nvSpPr>
          <p:cNvPr id="4" name="Slide Number Placeholder 3"/>
          <p:cNvSpPr>
            <a:spLocks noGrp="1"/>
          </p:cNvSpPr>
          <p:nvPr>
            <p:ph type="sldNum" sz="quarter" idx="10"/>
          </p:nvPr>
        </p:nvSpPr>
        <p:spPr/>
        <p:txBody>
          <a:bodyPr/>
          <a:lstStyle/>
          <a:p>
            <a:fld id="{27B11C08-D14A-9547-B1F1-B55D835ABE9B}" type="slidenum">
              <a:rPr lang="en-US" smtClean="0"/>
              <a:t>25</a:t>
            </a:fld>
            <a:endParaRPr lang="en-US"/>
          </a:p>
        </p:txBody>
      </p:sp>
    </p:spTree>
    <p:extLst>
      <p:ext uri="{BB962C8B-B14F-4D97-AF65-F5344CB8AC3E}">
        <p14:creationId xmlns:p14="http://schemas.microsoft.com/office/powerpoint/2010/main" val="341962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On 24 April 2013 a garment factory in the Rana Plaza complex in Bangladesh collapsed. There were five garment factories in Rana Plaza all manufacturing clothing for the western market.  The victims were mostly young women.</a:t>
            </a:r>
            <a:r>
              <a:rPr lang="en-GB" sz="1200" b="0" i="0" u="none" strike="noStrike" kern="1200" baseline="30000" dirty="0">
                <a:solidFill>
                  <a:schemeClr val="tx1"/>
                </a:solidFill>
                <a:ea typeface="+mn-ea"/>
                <a:cs typeface="+mn-cs"/>
              </a:rPr>
              <a:t> </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3</a:t>
            </a:fld>
            <a:endParaRPr lang="en-US"/>
          </a:p>
        </p:txBody>
      </p:sp>
    </p:spTree>
    <p:extLst>
      <p:ext uri="{BB962C8B-B14F-4D97-AF65-F5344CB8AC3E}">
        <p14:creationId xmlns:p14="http://schemas.microsoft.com/office/powerpoint/2010/main" val="366414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Since then  people from all over the world have come together to use the power of fashion to change the world.  Fashion Revolution is now a global movement of people like you.</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4</a:t>
            </a:fld>
            <a:endParaRPr lang="en-US"/>
          </a:p>
        </p:txBody>
      </p:sp>
    </p:spTree>
    <p:extLst>
      <p:ext uri="{BB962C8B-B14F-4D97-AF65-F5344CB8AC3E}">
        <p14:creationId xmlns:p14="http://schemas.microsoft.com/office/powerpoint/2010/main" val="123810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GB" dirty="0"/>
              <a:t>Fashion Revolution is a global movement that wants to change the way the fashion industry works. </a:t>
            </a:r>
          </a:p>
          <a:p>
            <a:pPr defTabSz="914400">
              <a:defRPr/>
            </a:pPr>
            <a:endParaRPr lang="en-GB" b="1" baseline="30000" dirty="0"/>
          </a:p>
          <a:p>
            <a:pPr defTabSz="914400">
              <a:defRPr/>
            </a:pPr>
            <a:r>
              <a:rPr lang="en-GB" b="1" baseline="30000" dirty="0">
                <a:latin typeface="Arial" panose="020B0604020202020204" pitchFamily="34" charset="0"/>
                <a:cs typeface="Arial" panose="020B0604020202020204" pitchFamily="34" charset="0"/>
              </a:rPr>
              <a:t>It invites designers, academics, writers,</a:t>
            </a:r>
            <a:r>
              <a:rPr lang="en-GB" b="1" dirty="0">
                <a:latin typeface="Arial" panose="020B0604020202020204" pitchFamily="34" charset="0"/>
                <a:cs typeface="Arial" panose="020B0604020202020204" pitchFamily="34" charset="0"/>
              </a:rPr>
              <a:t> </a:t>
            </a:r>
            <a:r>
              <a:rPr lang="en-GB" b="1" baseline="30000" dirty="0">
                <a:latin typeface="Arial" panose="020B0604020202020204" pitchFamily="34" charset="0"/>
                <a:cs typeface="Arial" panose="020B0604020202020204" pitchFamily="34" charset="0"/>
              </a:rPr>
              <a:t>business leaders,</a:t>
            </a:r>
            <a:r>
              <a:rPr lang="en-GB" b="1" dirty="0">
                <a:latin typeface="Arial" panose="020B0604020202020204" pitchFamily="34" charset="0"/>
                <a:cs typeface="Arial" panose="020B0604020202020204" pitchFamily="34" charset="0"/>
              </a:rPr>
              <a:t> </a:t>
            </a:r>
            <a:r>
              <a:rPr lang="en-GB" b="1" baseline="30000" dirty="0">
                <a:latin typeface="Arial" panose="020B0604020202020204" pitchFamily="34" charset="0"/>
                <a:cs typeface="Arial" panose="020B0604020202020204" pitchFamily="34" charset="0"/>
              </a:rPr>
              <a:t>policymakers, brands,</a:t>
            </a:r>
            <a:r>
              <a:rPr lang="en-GB" b="1" dirty="0">
                <a:latin typeface="Arial" panose="020B0604020202020204" pitchFamily="34" charset="0"/>
                <a:cs typeface="Arial" panose="020B0604020202020204" pitchFamily="34" charset="0"/>
              </a:rPr>
              <a:t> </a:t>
            </a:r>
            <a:r>
              <a:rPr lang="en-GB" b="1" baseline="30000" dirty="0">
                <a:latin typeface="Arial" panose="020B0604020202020204" pitchFamily="34" charset="0"/>
                <a:cs typeface="Arial" panose="020B0604020202020204" pitchFamily="34" charset="0"/>
              </a:rPr>
              <a:t>retailers, marketers,</a:t>
            </a:r>
            <a:r>
              <a:rPr lang="en-GB" b="1" dirty="0">
                <a:latin typeface="Arial" panose="020B0604020202020204" pitchFamily="34" charset="0"/>
                <a:cs typeface="Arial" panose="020B0604020202020204" pitchFamily="34" charset="0"/>
              </a:rPr>
              <a:t> </a:t>
            </a:r>
            <a:r>
              <a:rPr lang="en-GB" b="1" baseline="30000" dirty="0">
                <a:latin typeface="Arial" panose="020B0604020202020204" pitchFamily="34" charset="0"/>
                <a:cs typeface="Arial" panose="020B0604020202020204" pitchFamily="34" charset="0"/>
              </a:rPr>
              <a:t>producers, makers,</a:t>
            </a:r>
            <a:r>
              <a:rPr lang="en-GB" b="1" dirty="0">
                <a:latin typeface="Arial" panose="020B0604020202020204" pitchFamily="34" charset="0"/>
                <a:cs typeface="Arial" panose="020B0604020202020204" pitchFamily="34" charset="0"/>
              </a:rPr>
              <a:t> </a:t>
            </a:r>
            <a:r>
              <a:rPr lang="en-GB" b="1" baseline="30000" dirty="0">
                <a:latin typeface="Arial" panose="020B0604020202020204" pitchFamily="34" charset="0"/>
                <a:cs typeface="Arial" panose="020B0604020202020204" pitchFamily="34" charset="0"/>
              </a:rPr>
              <a:t>workers and fashion lovers to be involved. </a:t>
            </a:r>
          </a:p>
          <a:p>
            <a:pPr defTabSz="914400">
              <a:defRPr/>
            </a:pPr>
            <a:endParaRPr lang="en-GB" b="1" baseline="30000" dirty="0">
              <a:latin typeface="Arial" panose="020B0604020202020204" pitchFamily="34" charset="0"/>
              <a:cs typeface="Arial" panose="020B0604020202020204" pitchFamily="34" charset="0"/>
            </a:endParaRPr>
          </a:p>
          <a:p>
            <a:r>
              <a:rPr lang="en-GB" baseline="30000" dirty="0">
                <a:latin typeface="Arial" panose="020B0604020202020204" pitchFamily="34" charset="0"/>
                <a:cs typeface="Arial" panose="020B0604020202020204" pitchFamily="34" charset="0"/>
              </a:rPr>
              <a:t>Fashion Revolution believes that positive change can happen if we all think differently about fashion and demand better. It campaigns for a cleaner, safer, fairer, more transparent and more accountable fashion and textiles industry. </a:t>
            </a:r>
          </a:p>
          <a:p>
            <a:endParaRPr lang="en-GB" baseline="30000" dirty="0">
              <a:latin typeface="Arial" panose="020B0604020202020204" pitchFamily="34" charset="0"/>
              <a:cs typeface="Arial" panose="020B0604020202020204" pitchFamily="34" charset="0"/>
            </a:endParaRPr>
          </a:p>
          <a:p>
            <a:r>
              <a:rPr lang="en-GB" baseline="30000" dirty="0">
                <a:latin typeface="Arial" panose="020B0604020202020204" pitchFamily="34" charset="0"/>
                <a:cs typeface="Arial" panose="020B0604020202020204" pitchFamily="34" charset="0"/>
              </a:rPr>
              <a:t>It wants fashion to become a force for good – an  industry that values people, the environment, creativity and profit in equal measure. </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5</a:t>
            </a:fld>
            <a:endParaRPr lang="en-US"/>
          </a:p>
        </p:txBody>
      </p:sp>
    </p:spTree>
    <p:extLst>
      <p:ext uri="{BB962C8B-B14F-4D97-AF65-F5344CB8AC3E}">
        <p14:creationId xmlns:p14="http://schemas.microsoft.com/office/powerpoint/2010/main" val="1367031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aseline="30000" dirty="0">
                <a:latin typeface="Arial" panose="020B0604020202020204" pitchFamily="34" charset="0"/>
                <a:cs typeface="Arial" panose="020B0604020202020204" pitchFamily="34" charset="0"/>
              </a:rPr>
              <a:t>Millions of people work in the fashion industry. We believe the industry can and should work better for all of them. </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6</a:t>
            </a:fld>
            <a:endParaRPr lang="en-US"/>
          </a:p>
        </p:txBody>
      </p:sp>
    </p:spTree>
    <p:extLst>
      <p:ext uri="{BB962C8B-B14F-4D97-AF65-F5344CB8AC3E}">
        <p14:creationId xmlns:p14="http://schemas.microsoft.com/office/powerpoint/2010/main" val="3849406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fashion industry is broken. Human rights abuses and environmental degradation are endemic. What if your clothes are made in an exploitative way; how are you to know? </a:t>
            </a:r>
          </a:p>
          <a:p>
            <a:r>
              <a:rPr lang="en-US" dirty="0"/>
              <a:t> </a:t>
            </a:r>
          </a:p>
          <a:p>
            <a:r>
              <a:rPr lang="en-US" dirty="0"/>
              <a:t>A lot of brands don’t know who makes their clothes, so how are we supposed to make informed purchases? This needs to change. We need to know who makes our clothes and under what conditions. We need to be able to </a:t>
            </a:r>
            <a:r>
              <a:rPr lang="en-US" dirty="0" err="1"/>
              <a:t>scrutinise</a:t>
            </a:r>
            <a:r>
              <a:rPr lang="en-US" dirty="0"/>
              <a:t> what it is we’re paying for. </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7</a:t>
            </a:fld>
            <a:endParaRPr lang="en-US"/>
          </a:p>
        </p:txBody>
      </p:sp>
    </p:spTree>
    <p:extLst>
      <p:ext uri="{BB962C8B-B14F-4D97-AF65-F5344CB8AC3E}">
        <p14:creationId xmlns:p14="http://schemas.microsoft.com/office/powerpoint/2010/main" val="12696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Lots of people buy clothes that they never end up wearing.</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8</a:t>
            </a:fld>
            <a:endParaRPr lang="en-US"/>
          </a:p>
        </p:txBody>
      </p:sp>
    </p:spTree>
    <p:extLst>
      <p:ext uri="{BB962C8B-B14F-4D97-AF65-F5344CB8AC3E}">
        <p14:creationId xmlns:p14="http://schemas.microsoft.com/office/powerpoint/2010/main" val="4202726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a:solidFill>
                  <a:schemeClr val="tx1"/>
                </a:solidFill>
                <a:latin typeface="+mn-lt"/>
                <a:ea typeface="+mn-ea"/>
                <a:cs typeface="+mn-cs"/>
              </a:rPr>
              <a:t>http://www.tedresearch.net/media/files/Recycling.Upcycling.pdf</a:t>
            </a:r>
          </a:p>
          <a:p>
            <a:endParaRPr lang="en-GB" dirty="0"/>
          </a:p>
        </p:txBody>
      </p:sp>
      <p:sp>
        <p:nvSpPr>
          <p:cNvPr id="4" name="Slide Number Placeholder 3"/>
          <p:cNvSpPr>
            <a:spLocks noGrp="1"/>
          </p:cNvSpPr>
          <p:nvPr>
            <p:ph type="sldNum" sz="quarter" idx="10"/>
          </p:nvPr>
        </p:nvSpPr>
        <p:spPr/>
        <p:txBody>
          <a:bodyPr/>
          <a:lstStyle/>
          <a:p>
            <a:fld id="{27B11C08-D14A-9547-B1F1-B55D835ABE9B}" type="slidenum">
              <a:rPr lang="en-US" smtClean="0"/>
              <a:t>9</a:t>
            </a:fld>
            <a:endParaRPr lang="en-US"/>
          </a:p>
        </p:txBody>
      </p:sp>
    </p:spTree>
    <p:extLst>
      <p:ext uri="{BB962C8B-B14F-4D97-AF65-F5344CB8AC3E}">
        <p14:creationId xmlns:p14="http://schemas.microsoft.com/office/powerpoint/2010/main" val="128571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4A6FA24-5A76-DC45-82D6-8AC3633CA843}"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63822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A6FA24-5A76-DC45-82D6-8AC3633CA843}"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13569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A6FA24-5A76-DC45-82D6-8AC3633CA843}"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326528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4A6FA24-5A76-DC45-82D6-8AC3633CA843}"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318762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A6FA24-5A76-DC45-82D6-8AC3633CA843}"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2822787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4A6FA24-5A76-DC45-82D6-8AC3633CA843}"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1034302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4A6FA24-5A76-DC45-82D6-8AC3633CA843}"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1817656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4A6FA24-5A76-DC45-82D6-8AC3633CA843}"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80488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A6FA24-5A76-DC45-82D6-8AC3633CA843}"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938884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A6FA24-5A76-DC45-82D6-8AC3633CA843}"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53360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4A6FA24-5A76-DC45-82D6-8AC3633CA843}"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912CD-B722-A54B-B5F8-9B88A3D9D599}" type="slidenum">
              <a:rPr lang="en-US" smtClean="0"/>
              <a:t>‹#›</a:t>
            </a:fld>
            <a:endParaRPr lang="en-US"/>
          </a:p>
        </p:txBody>
      </p:sp>
    </p:spTree>
    <p:extLst>
      <p:ext uri="{BB962C8B-B14F-4D97-AF65-F5344CB8AC3E}">
        <p14:creationId xmlns:p14="http://schemas.microsoft.com/office/powerpoint/2010/main" val="2173235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FA24-5A76-DC45-82D6-8AC3633CA843}" type="datetimeFigureOut">
              <a:rPr lang="en-US" smtClean="0"/>
              <a:t>2/14/2017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912CD-B722-A54B-B5F8-9B88A3D9D599}" type="slidenum">
              <a:rPr lang="en-US" smtClean="0"/>
              <a:t>‹#›</a:t>
            </a:fld>
            <a:endParaRPr lang="en-US"/>
          </a:p>
        </p:txBody>
      </p:sp>
    </p:spTree>
    <p:extLst>
      <p:ext uri="{BB962C8B-B14F-4D97-AF65-F5344CB8AC3E}">
        <p14:creationId xmlns:p14="http://schemas.microsoft.com/office/powerpoint/2010/main" val="453304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844" y="-48839"/>
            <a:ext cx="9311485" cy="6983999"/>
          </a:xfrm>
          <a:prstGeom prst="rect">
            <a:avLst/>
          </a:prstGeom>
        </p:spPr>
      </p:pic>
    </p:spTree>
    <p:extLst>
      <p:ext uri="{BB962C8B-B14F-4D97-AF65-F5344CB8AC3E}">
        <p14:creationId xmlns:p14="http://schemas.microsoft.com/office/powerpoint/2010/main" val="4056927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80000" cy="6881912"/>
          </a:xfrm>
          <a:prstGeom prst="rect">
            <a:avLst/>
          </a:prstGeom>
        </p:spPr>
      </p:pic>
    </p:spTree>
    <p:extLst>
      <p:ext uri="{BB962C8B-B14F-4D97-AF65-F5344CB8AC3E}">
        <p14:creationId xmlns:p14="http://schemas.microsoft.com/office/powerpoint/2010/main" val="418101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80000" cy="6881912"/>
          </a:xfrm>
          <a:prstGeom prst="rect">
            <a:avLst/>
          </a:prstGeom>
        </p:spPr>
      </p:pic>
    </p:spTree>
    <p:extLst>
      <p:ext uri="{BB962C8B-B14F-4D97-AF65-F5344CB8AC3E}">
        <p14:creationId xmlns:p14="http://schemas.microsoft.com/office/powerpoint/2010/main" val="348443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80000" cy="6881912"/>
          </a:xfrm>
          <a:prstGeom prst="rect">
            <a:avLst/>
          </a:prstGeom>
        </p:spPr>
      </p:pic>
    </p:spTree>
    <p:extLst>
      <p:ext uri="{BB962C8B-B14F-4D97-AF65-F5344CB8AC3E}">
        <p14:creationId xmlns:p14="http://schemas.microsoft.com/office/powerpoint/2010/main" val="2775028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shRev_quote_RoaldDah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80000" cy="6881912"/>
          </a:xfrm>
          <a:prstGeom prst="rect">
            <a:avLst/>
          </a:prstGeom>
        </p:spPr>
      </p:pic>
    </p:spTree>
    <p:extLst>
      <p:ext uri="{BB962C8B-B14F-4D97-AF65-F5344CB8AC3E}">
        <p14:creationId xmlns:p14="http://schemas.microsoft.com/office/powerpoint/2010/main" val="201815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48488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9106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43068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7228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9656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184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845" y="-48839"/>
            <a:ext cx="9359482" cy="7019999"/>
          </a:xfrm>
          <a:prstGeom prst="rect">
            <a:avLst/>
          </a:prstGeom>
        </p:spPr>
      </p:pic>
    </p:spTree>
    <p:extLst>
      <p:ext uri="{BB962C8B-B14F-4D97-AF65-F5344CB8AC3E}">
        <p14:creationId xmlns:p14="http://schemas.microsoft.com/office/powerpoint/2010/main" val="4259104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296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3892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81592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9-05 at 12.27.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80" y="0"/>
            <a:ext cx="9305060" cy="6858000"/>
          </a:xfrm>
          <a:prstGeom prst="rect">
            <a:avLst/>
          </a:prstGeom>
        </p:spPr>
      </p:pic>
    </p:spTree>
    <p:extLst>
      <p:ext uri="{BB962C8B-B14F-4D97-AF65-F5344CB8AC3E}">
        <p14:creationId xmlns:p14="http://schemas.microsoft.com/office/powerpoint/2010/main" val="3587934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5934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shrev_impact_5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0355" y="0"/>
            <a:ext cx="10277262" cy="6858000"/>
          </a:xfrm>
          <a:prstGeom prst="rect">
            <a:avLst/>
          </a:prstGeom>
        </p:spPr>
      </p:pic>
    </p:spTree>
    <p:extLst>
      <p:ext uri="{BB962C8B-B14F-4D97-AF65-F5344CB8AC3E}">
        <p14:creationId xmlns:p14="http://schemas.microsoft.com/office/powerpoint/2010/main" val="4207406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ashrev_impact_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286" y="-1"/>
            <a:ext cx="9180286" cy="6885215"/>
          </a:xfrm>
          <a:prstGeom prst="rect">
            <a:avLst/>
          </a:prstGeom>
        </p:spPr>
      </p:pic>
    </p:spTree>
    <p:extLst>
      <p:ext uri="{BB962C8B-B14F-4D97-AF65-F5344CB8AC3E}">
        <p14:creationId xmlns:p14="http://schemas.microsoft.com/office/powerpoint/2010/main" val="3715725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p:nvSpPr>
        <p:spPr>
          <a:xfrm>
            <a:off x="1879598" y="2107234"/>
            <a:ext cx="5454244" cy="268622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effectLst/>
            </a:endParaRPr>
          </a:p>
        </p:txBody>
      </p:sp>
      <p:sp>
        <p:nvSpPr>
          <p:cNvPr id="4" name="TextBox 3"/>
          <p:cNvSpPr txBox="1"/>
          <p:nvPr/>
        </p:nvSpPr>
        <p:spPr>
          <a:xfrm>
            <a:off x="2353733" y="2404534"/>
            <a:ext cx="4436534" cy="1515800"/>
          </a:xfrm>
          <a:prstGeom prst="rect">
            <a:avLst/>
          </a:prstGeom>
          <a:noFill/>
        </p:spPr>
        <p:txBody>
          <a:bodyPr wrap="square" rtlCol="0">
            <a:spAutoFit/>
          </a:bodyPr>
          <a:lstStyle/>
          <a:p>
            <a:pPr algn="ctr"/>
            <a:r>
              <a:rPr lang="en-US" sz="1850" dirty="0">
                <a:latin typeface="Kelson Sans Regular"/>
                <a:cs typeface="Kelson Sans Regular"/>
              </a:rPr>
              <a:t>On 24 April 2013, </a:t>
            </a:r>
            <a:r>
              <a:rPr lang="fi-FI" sz="1850" dirty="0">
                <a:latin typeface="Kelson Sans Regular"/>
                <a:cs typeface="Kelson Sans Regular"/>
              </a:rPr>
              <a:t>1,138 </a:t>
            </a:r>
            <a:r>
              <a:rPr lang="fi-FI" sz="1850" dirty="0" err="1">
                <a:latin typeface="Kelson Sans Regular"/>
                <a:cs typeface="Kelson Sans Regular"/>
              </a:rPr>
              <a:t>people</a:t>
            </a:r>
            <a:r>
              <a:rPr lang="fi-FI" sz="1850" dirty="0">
                <a:latin typeface="Kelson Sans Regular"/>
                <a:cs typeface="Kelson Sans Regular"/>
              </a:rPr>
              <a:t> </a:t>
            </a:r>
            <a:r>
              <a:rPr lang="fi-FI" sz="1850" dirty="0" err="1">
                <a:latin typeface="Kelson Sans Regular"/>
                <a:cs typeface="Kelson Sans Regular"/>
              </a:rPr>
              <a:t>were</a:t>
            </a:r>
            <a:r>
              <a:rPr lang="fi-FI" sz="1850" dirty="0">
                <a:latin typeface="Kelson Sans Regular"/>
                <a:cs typeface="Kelson Sans Regular"/>
              </a:rPr>
              <a:t> </a:t>
            </a:r>
            <a:r>
              <a:rPr lang="fi-FI" sz="1850" dirty="0" err="1">
                <a:latin typeface="Kelson Sans Regular"/>
                <a:cs typeface="Kelson Sans Regular"/>
              </a:rPr>
              <a:t>killed</a:t>
            </a:r>
            <a:r>
              <a:rPr lang="fi-FI" sz="1850" dirty="0">
                <a:latin typeface="Kelson Sans Regular"/>
                <a:cs typeface="Kelson Sans Regular"/>
              </a:rPr>
              <a:t> and </a:t>
            </a:r>
            <a:r>
              <a:rPr lang="fi-FI" sz="1850" dirty="0" err="1">
                <a:latin typeface="Kelson Sans Regular"/>
                <a:cs typeface="Kelson Sans Regular"/>
              </a:rPr>
              <a:t>over</a:t>
            </a:r>
            <a:r>
              <a:rPr lang="fi-FI" sz="1850" dirty="0">
                <a:latin typeface="Kelson Sans Regular"/>
                <a:cs typeface="Kelson Sans Regular"/>
              </a:rPr>
              <a:t> 2,500 </a:t>
            </a:r>
            <a:r>
              <a:rPr lang="fi-FI" sz="1850" dirty="0" err="1">
                <a:latin typeface="Kelson Sans Regular"/>
                <a:cs typeface="Kelson Sans Regular"/>
              </a:rPr>
              <a:t>were</a:t>
            </a:r>
            <a:r>
              <a:rPr lang="fi-FI" sz="1850" dirty="0">
                <a:latin typeface="Kelson Sans Regular"/>
                <a:cs typeface="Kelson Sans Regular"/>
              </a:rPr>
              <a:t> </a:t>
            </a:r>
            <a:r>
              <a:rPr lang="fi-FI" sz="1850" dirty="0" err="1">
                <a:latin typeface="Kelson Sans Regular"/>
                <a:cs typeface="Kelson Sans Regular"/>
              </a:rPr>
              <a:t>injured</a:t>
            </a:r>
            <a:r>
              <a:rPr lang="fi-FI" sz="1850" dirty="0">
                <a:latin typeface="Kelson Sans Regular"/>
                <a:cs typeface="Kelson Sans Regular"/>
              </a:rPr>
              <a:t> </a:t>
            </a:r>
            <a:r>
              <a:rPr lang="fi-FI" sz="1850" dirty="0" err="1">
                <a:latin typeface="Kelson Sans Regular"/>
                <a:cs typeface="Kelson Sans Regular"/>
              </a:rPr>
              <a:t>when</a:t>
            </a:r>
            <a:r>
              <a:rPr lang="fi-FI" sz="1850" dirty="0">
                <a:latin typeface="Kelson Sans Regular"/>
                <a:cs typeface="Kelson Sans Regular"/>
              </a:rPr>
              <a:t> the </a:t>
            </a:r>
            <a:r>
              <a:rPr lang="fi-FI" sz="1850" dirty="0" err="1">
                <a:latin typeface="Kelson Sans Regular"/>
                <a:cs typeface="Kelson Sans Regular"/>
              </a:rPr>
              <a:t>Rana</a:t>
            </a:r>
            <a:r>
              <a:rPr lang="fi-FI" sz="1850" dirty="0">
                <a:latin typeface="Kelson Sans Regular"/>
                <a:cs typeface="Kelson Sans Regular"/>
              </a:rPr>
              <a:t> </a:t>
            </a:r>
            <a:r>
              <a:rPr lang="fi-FI" sz="1850" dirty="0" err="1">
                <a:latin typeface="Kelson Sans Regular"/>
                <a:cs typeface="Kelson Sans Regular"/>
              </a:rPr>
              <a:t>Plaza</a:t>
            </a:r>
            <a:r>
              <a:rPr lang="fi-FI" sz="1850" dirty="0">
                <a:latin typeface="Kelson Sans Regular"/>
                <a:cs typeface="Kelson Sans Regular"/>
              </a:rPr>
              <a:t> </a:t>
            </a:r>
            <a:r>
              <a:rPr lang="fi-FI" sz="1850" dirty="0" err="1">
                <a:latin typeface="Kelson Sans Regular"/>
                <a:cs typeface="Kelson Sans Regular"/>
              </a:rPr>
              <a:t>complex</a:t>
            </a:r>
            <a:r>
              <a:rPr lang="fi-FI" sz="1850" dirty="0">
                <a:latin typeface="Kelson Sans Regular"/>
                <a:cs typeface="Kelson Sans Regular"/>
              </a:rPr>
              <a:t> </a:t>
            </a:r>
            <a:r>
              <a:rPr lang="fi-FI" sz="1850" dirty="0" err="1">
                <a:latin typeface="Kelson Sans Regular"/>
                <a:cs typeface="Kelson Sans Regular"/>
              </a:rPr>
              <a:t>collapsed</a:t>
            </a:r>
            <a:r>
              <a:rPr lang="fi-FI" sz="1850" dirty="0">
                <a:latin typeface="Kelson Sans Regular"/>
                <a:cs typeface="Kelson Sans Regular"/>
              </a:rPr>
              <a:t> in Dhaka, Bangladesh. </a:t>
            </a:r>
            <a:r>
              <a:rPr lang="fi-FI" sz="1850" dirty="0" err="1">
                <a:latin typeface="Kelson Sans Regular"/>
                <a:cs typeface="Kelson Sans Regular"/>
              </a:rPr>
              <a:t>We</a:t>
            </a:r>
            <a:r>
              <a:rPr lang="fi-FI" sz="1850" dirty="0">
                <a:latin typeface="Kelson Sans Regular"/>
                <a:cs typeface="Kelson Sans Regular"/>
              </a:rPr>
              <a:t> </a:t>
            </a:r>
            <a:r>
              <a:rPr lang="fi-FI" sz="1850" dirty="0" err="1">
                <a:latin typeface="Kelson Sans Regular"/>
                <a:cs typeface="Kelson Sans Regular"/>
              </a:rPr>
              <a:t>believe</a:t>
            </a:r>
            <a:r>
              <a:rPr lang="fi-FI" sz="1850" dirty="0">
                <a:latin typeface="Kelson Sans Regular"/>
                <a:cs typeface="Kelson Sans Regular"/>
              </a:rPr>
              <a:t> </a:t>
            </a:r>
            <a:r>
              <a:rPr lang="fi-FI" sz="1850" dirty="0" err="1">
                <a:latin typeface="Kelson Sans Regular"/>
                <a:cs typeface="Kelson Sans Regular"/>
              </a:rPr>
              <a:t>that’s</a:t>
            </a:r>
            <a:r>
              <a:rPr lang="fi-FI" sz="1850" dirty="0">
                <a:latin typeface="Kelson Sans Regular"/>
                <a:cs typeface="Kelson Sans Regular"/>
              </a:rPr>
              <a:t> </a:t>
            </a:r>
            <a:r>
              <a:rPr lang="fi-FI" sz="1850" dirty="0" err="1">
                <a:latin typeface="Kelson Sans Regular"/>
                <a:cs typeface="Kelson Sans Regular"/>
              </a:rPr>
              <a:t>too</a:t>
            </a:r>
            <a:r>
              <a:rPr lang="fi-FI" sz="1850" dirty="0">
                <a:latin typeface="Kelson Sans Regular"/>
                <a:cs typeface="Kelson Sans Regular"/>
              </a:rPr>
              <a:t> </a:t>
            </a:r>
            <a:r>
              <a:rPr lang="fi-FI" sz="1850" dirty="0" err="1">
                <a:latin typeface="Kelson Sans Regular"/>
                <a:cs typeface="Kelson Sans Regular"/>
              </a:rPr>
              <a:t>many</a:t>
            </a:r>
            <a:r>
              <a:rPr lang="fi-FI" sz="1850" dirty="0">
                <a:latin typeface="Kelson Sans Regular"/>
                <a:cs typeface="Kelson Sans Regular"/>
              </a:rPr>
              <a:t> </a:t>
            </a:r>
            <a:r>
              <a:rPr lang="fi-FI" sz="1850" dirty="0" err="1">
                <a:latin typeface="Kelson Sans Regular"/>
                <a:cs typeface="Kelson Sans Regular"/>
              </a:rPr>
              <a:t>people</a:t>
            </a:r>
            <a:r>
              <a:rPr lang="fi-FI" sz="1850" dirty="0">
                <a:latin typeface="Kelson Sans Regular"/>
                <a:cs typeface="Kelson Sans Regular"/>
              </a:rPr>
              <a:t> to </a:t>
            </a:r>
            <a:r>
              <a:rPr lang="fi-FI" sz="1850" dirty="0" err="1">
                <a:latin typeface="Kelson Sans Regular"/>
                <a:cs typeface="Kelson Sans Regular"/>
              </a:rPr>
              <a:t>lose</a:t>
            </a:r>
            <a:r>
              <a:rPr lang="fi-FI" sz="1850" dirty="0">
                <a:latin typeface="Kelson Sans Regular"/>
                <a:cs typeface="Kelson Sans Regular"/>
              </a:rPr>
              <a:t> on </a:t>
            </a:r>
            <a:r>
              <a:rPr lang="fi-FI" sz="1850" dirty="0" err="1">
                <a:latin typeface="Kelson Sans Regular"/>
                <a:cs typeface="Kelson Sans Regular"/>
              </a:rPr>
              <a:t>one</a:t>
            </a:r>
            <a:r>
              <a:rPr lang="fi-FI" sz="1850" dirty="0">
                <a:latin typeface="Kelson Sans Regular"/>
                <a:cs typeface="Kelson Sans Regular"/>
              </a:rPr>
              <a:t> </a:t>
            </a:r>
            <a:r>
              <a:rPr lang="fi-FI" sz="1850" dirty="0" err="1">
                <a:latin typeface="Kelson Sans Regular"/>
                <a:cs typeface="Kelson Sans Regular"/>
              </a:rPr>
              <a:t>day</a:t>
            </a:r>
            <a:r>
              <a:rPr lang="en-US" sz="1850" dirty="0">
                <a:latin typeface="Kelson Sans Regular"/>
                <a:cs typeface="Kelson Sans Regular"/>
              </a:rPr>
              <a:t>.</a:t>
            </a:r>
          </a:p>
        </p:txBody>
      </p:sp>
      <p:sp>
        <p:nvSpPr>
          <p:cNvPr id="5" name="TextBox 4"/>
          <p:cNvSpPr txBox="1"/>
          <p:nvPr/>
        </p:nvSpPr>
        <p:spPr>
          <a:xfrm>
            <a:off x="2235200" y="4148667"/>
            <a:ext cx="4758266" cy="377026"/>
          </a:xfrm>
          <a:prstGeom prst="rect">
            <a:avLst/>
          </a:prstGeom>
          <a:noFill/>
        </p:spPr>
        <p:txBody>
          <a:bodyPr wrap="square" rtlCol="0">
            <a:spAutoFit/>
          </a:bodyPr>
          <a:lstStyle/>
          <a:p>
            <a:pPr algn="ctr"/>
            <a:r>
              <a:rPr lang="en-US" sz="1850" b="1" dirty="0">
                <a:latin typeface="Kelson Sans Regular"/>
                <a:cs typeface="Kelson Sans Regular"/>
              </a:rPr>
              <a:t>That’s when Fashion Revolution was born.</a:t>
            </a:r>
            <a:endParaRPr lang="fi-FI" sz="1850" b="1" dirty="0">
              <a:latin typeface="Kelson Sans Regular"/>
              <a:cs typeface="Kelson Sans Regular"/>
            </a:endParaRPr>
          </a:p>
        </p:txBody>
      </p:sp>
    </p:spTree>
    <p:extLst>
      <p:ext uri="{BB962C8B-B14F-4D97-AF65-F5344CB8AC3E}">
        <p14:creationId xmlns:p14="http://schemas.microsoft.com/office/powerpoint/2010/main" val="1890944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80000" cy="6885000"/>
          </a:xfrm>
          <a:prstGeom prst="rect">
            <a:avLst/>
          </a:prstGeom>
        </p:spPr>
      </p:pic>
    </p:spTree>
    <p:extLst>
      <p:ext uri="{BB962C8B-B14F-4D97-AF65-F5344CB8AC3E}">
        <p14:creationId xmlns:p14="http://schemas.microsoft.com/office/powerpoint/2010/main" val="92620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58988"/>
            <a:ext cx="9144001" cy="6858000"/>
          </a:xfrm>
          <a:prstGeom prst="rect">
            <a:avLst/>
          </a:prstGeom>
        </p:spPr>
      </p:pic>
      <p:sp>
        <p:nvSpPr>
          <p:cNvPr id="4" name="TextBox 3"/>
          <p:cNvSpPr txBox="1"/>
          <p:nvPr/>
        </p:nvSpPr>
        <p:spPr>
          <a:xfrm>
            <a:off x="3023118" y="410547"/>
            <a:ext cx="184731" cy="369332"/>
          </a:xfrm>
          <a:prstGeom prst="rect">
            <a:avLst/>
          </a:prstGeom>
          <a:noFill/>
        </p:spPr>
        <p:txBody>
          <a:bodyPr wrap="none" rtlCol="0">
            <a:spAutoFit/>
          </a:bodyPr>
          <a:lstStyle/>
          <a:p>
            <a:endParaRPr lang="en-GB" dirty="0"/>
          </a:p>
        </p:txBody>
      </p:sp>
      <p:sp>
        <p:nvSpPr>
          <p:cNvPr id="6" name="TextBox 5"/>
          <p:cNvSpPr txBox="1"/>
          <p:nvPr/>
        </p:nvSpPr>
        <p:spPr>
          <a:xfrm>
            <a:off x="-1385517" y="1732026"/>
            <a:ext cx="184666" cy="369332"/>
          </a:xfrm>
          <a:prstGeom prst="rect">
            <a:avLst/>
          </a:prstGeom>
          <a:noFill/>
        </p:spPr>
        <p:txBody>
          <a:bodyPr wrap="none" rtlCol="0">
            <a:spAutoFit/>
          </a:bodyPr>
          <a:lstStyle/>
          <a:p>
            <a:endParaRPr lang="en-US" dirty="0"/>
          </a:p>
        </p:txBody>
      </p:sp>
      <p:pic>
        <p:nvPicPr>
          <p:cNvPr id="8" name="Picture 7" descr="fftfts2.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96193" y="5817539"/>
            <a:ext cx="7965310" cy="792316"/>
          </a:xfrm>
          <a:prstGeom prst="rect">
            <a:avLst/>
          </a:prstGeom>
        </p:spPr>
      </p:pic>
    </p:spTree>
    <p:extLst>
      <p:ext uri="{BB962C8B-B14F-4D97-AF65-F5344CB8AC3E}">
        <p14:creationId xmlns:p14="http://schemas.microsoft.com/office/powerpoint/2010/main" val="333454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_CC_Brief_201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844" y="-73776"/>
            <a:ext cx="9296637" cy="6972478"/>
          </a:xfrm>
          <a:prstGeom prst="rect">
            <a:avLst/>
          </a:prstGeom>
        </p:spPr>
      </p:pic>
    </p:spTree>
    <p:extLst>
      <p:ext uri="{BB962C8B-B14F-4D97-AF65-F5344CB8AC3E}">
        <p14:creationId xmlns:p14="http://schemas.microsoft.com/office/powerpoint/2010/main" val="1249774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9180000" cy="6881912"/>
          </a:xfrm>
          <a:prstGeom prst="rect">
            <a:avLst/>
          </a:prstGeom>
        </p:spPr>
      </p:pic>
    </p:spTree>
    <p:extLst>
      <p:ext uri="{BB962C8B-B14F-4D97-AF65-F5344CB8AC3E}">
        <p14:creationId xmlns:p14="http://schemas.microsoft.com/office/powerpoint/2010/main" val="201909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6495"/>
            <a:ext cx="9180000" cy="6881912"/>
          </a:xfrm>
          <a:prstGeom prst="rect">
            <a:avLst/>
          </a:prstGeom>
        </p:spPr>
      </p:pic>
    </p:spTree>
    <p:extLst>
      <p:ext uri="{BB962C8B-B14F-4D97-AF65-F5344CB8AC3E}">
        <p14:creationId xmlns:p14="http://schemas.microsoft.com/office/powerpoint/2010/main" val="866300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565</TotalTime>
  <Words>768</Words>
  <Application>Microsoft Office PowerPoint</Application>
  <PresentationFormat>On-screen Show (4:3)</PresentationFormat>
  <Paragraphs>64</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Kelson Sans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Carry</dc:creator>
  <cp:lastModifiedBy>Nikki Mattei</cp:lastModifiedBy>
  <cp:revision>38</cp:revision>
  <dcterms:created xsi:type="dcterms:W3CDTF">2016-09-08T11:13:26Z</dcterms:created>
  <dcterms:modified xsi:type="dcterms:W3CDTF">2017-02-14T10:08:18Z</dcterms:modified>
</cp:coreProperties>
</file>